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81" r:id="rId3"/>
    <p:sldId id="277" r:id="rId4"/>
    <p:sldId id="278" r:id="rId5"/>
    <p:sldId id="279" r:id="rId6"/>
    <p:sldId id="280" r:id="rId7"/>
    <p:sldId id="283" r:id="rId8"/>
    <p:sldId id="261" r:id="rId9"/>
    <p:sldId id="282" r:id="rId10"/>
    <p:sldId id="265" r:id="rId11"/>
    <p:sldId id="267" r:id="rId12"/>
    <p:sldId id="269" r:id="rId13"/>
    <p:sldId id="271" r:id="rId14"/>
    <p:sldId id="266" r:id="rId15"/>
    <p:sldId id="275" r:id="rId16"/>
  </p:sldIdLst>
  <p:sldSz cx="12192000" cy="6858000"/>
  <p:notesSz cx="6858000" cy="9144000"/>
  <p:embeddedFontLst>
    <p:embeddedFont>
      <p:font typeface="GE SS Two Bold" panose="020A0503020102020204" pitchFamily="18" charset="-78"/>
      <p:bold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GE SS Two Medium" panose="020A0503020102020204" pitchFamily="18" charset="-78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C7FF"/>
    <a:srgbClr val="00B0EE"/>
    <a:srgbClr val="8EC26A"/>
    <a:srgbClr val="1376BC"/>
    <a:srgbClr val="3794D0"/>
    <a:srgbClr val="F5F5F5"/>
    <a:srgbClr val="F8F8F8"/>
    <a:srgbClr val="374A58"/>
    <a:srgbClr val="344451"/>
    <a:srgbClr val="344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3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80997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67763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5290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16361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04487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64449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40681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79896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6478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23861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73990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307EF-A2FC-4DCF-A605-EE28BEF51B8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F3EE4-BFC1-4FF0-87DC-E8AD08B27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35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5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3.wmf"/><Relationship Id="rId5" Type="http://schemas.openxmlformats.org/officeDocument/2006/relationships/image" Target="../media/image35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4.jpg"/><Relationship Id="rId9" Type="http://schemas.openxmlformats.org/officeDocument/2006/relationships/image" Target="../media/image32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6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5.png"/><Relationship Id="rId4" Type="http://schemas.openxmlformats.org/officeDocument/2006/relationships/image" Target="../media/image34.jpg"/><Relationship Id="rId9" Type="http://schemas.openxmlformats.org/officeDocument/2006/relationships/image" Target="../media/image3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05" y="2615672"/>
            <a:ext cx="4260789" cy="16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41">
        <p:fade/>
      </p:transition>
    </mc:Choice>
    <mc:Fallback xmlns="">
      <p:transition spd="med" advTm="2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64" r="1332"/>
          <a:stretch/>
        </p:blipFill>
        <p:spPr>
          <a:xfrm>
            <a:off x="-30996" y="0"/>
            <a:ext cx="12222996" cy="69186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621" y="-2"/>
            <a:ext cx="2234380" cy="826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323" y="947403"/>
            <a:ext cx="507664" cy="50766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869404"/>
              </p:ext>
            </p:extLst>
          </p:nvPr>
        </p:nvGraphicFramePr>
        <p:xfrm>
          <a:off x="7680886" y="1355521"/>
          <a:ext cx="468031" cy="468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Image" r:id="rId6" imgW="622080" imgH="622080" progId="Photoshop.Image.12">
                  <p:embed/>
                </p:oleObj>
              </mc:Choice>
              <mc:Fallback>
                <p:oleObj name="Image" r:id="rId6" imgW="622080" imgH="622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80886" y="1355521"/>
                        <a:ext cx="468031" cy="468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366606"/>
              </p:ext>
            </p:extLst>
          </p:nvPr>
        </p:nvGraphicFramePr>
        <p:xfrm>
          <a:off x="7680886" y="4385367"/>
          <a:ext cx="517562" cy="5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name="Image" r:id="rId8" imgW="622080" imgH="622080" progId="Photoshop.Image.12">
                  <p:embed/>
                </p:oleObj>
              </mc:Choice>
              <mc:Fallback>
                <p:oleObj name="Image" r:id="rId8" imgW="622080" imgH="622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80886" y="4385367"/>
                        <a:ext cx="517562" cy="51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999682"/>
              </p:ext>
            </p:extLst>
          </p:nvPr>
        </p:nvGraphicFramePr>
        <p:xfrm>
          <a:off x="7667439" y="2874790"/>
          <a:ext cx="513126" cy="51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name="Image" r:id="rId10" imgW="622080" imgH="622080" progId="Photoshop.Image.12">
                  <p:embed/>
                </p:oleObj>
              </mc:Choice>
              <mc:Fallback>
                <p:oleObj name="Image" r:id="rId10" imgW="622080" imgH="622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67439" y="2874790"/>
                        <a:ext cx="513126" cy="513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00072"/>
      </p:ext>
    </p:extLst>
  </p:cSld>
  <p:clrMapOvr>
    <a:masterClrMapping/>
  </p:clrMapOvr>
  <p:transition spd="slow" advTm="4612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36" r="1338" b="-1176"/>
          <a:stretch/>
        </p:blipFill>
        <p:spPr>
          <a:xfrm>
            <a:off x="1" y="769"/>
            <a:ext cx="12192000" cy="6950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621" y="-2"/>
            <a:ext cx="2234380" cy="826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323" y="933956"/>
            <a:ext cx="507664" cy="507664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54003"/>
              </p:ext>
            </p:extLst>
          </p:nvPr>
        </p:nvGraphicFramePr>
        <p:xfrm>
          <a:off x="8070851" y="799115"/>
          <a:ext cx="468031" cy="468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Image" r:id="rId6" imgW="622080" imgH="622080" progId="Photoshop.Image.12">
                  <p:embed/>
                </p:oleObj>
              </mc:Choice>
              <mc:Fallback>
                <p:oleObj name="Image" r:id="rId6" imgW="622080" imgH="622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70851" y="799115"/>
                        <a:ext cx="468031" cy="468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257248"/>
              </p:ext>
            </p:extLst>
          </p:nvPr>
        </p:nvGraphicFramePr>
        <p:xfrm>
          <a:off x="5358280" y="749584"/>
          <a:ext cx="517562" cy="5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Image" r:id="rId8" imgW="622080" imgH="622080" progId="Photoshop.Image.12">
                  <p:embed/>
                </p:oleObj>
              </mc:Choice>
              <mc:Fallback>
                <p:oleObj name="Image" r:id="rId8" imgW="622080" imgH="622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58280" y="749584"/>
                        <a:ext cx="517562" cy="517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080338"/>
      </p:ext>
    </p:extLst>
  </p:cSld>
  <p:clrMapOvr>
    <a:masterClrMapping/>
  </p:clrMapOvr>
  <p:transition spd="slow" advTm="5011"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136" r="1338" b="-1176"/>
          <a:stretch/>
        </p:blipFill>
        <p:spPr>
          <a:xfrm>
            <a:off x="1" y="-2"/>
            <a:ext cx="12192000" cy="6950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621" y="-2"/>
            <a:ext cx="2234380" cy="826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" y="-13449"/>
            <a:ext cx="988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323" y="947403"/>
            <a:ext cx="507664" cy="5076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2781" y="1237129"/>
            <a:ext cx="2756647" cy="11161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2"/>
      </p:ext>
    </p:extLst>
  </p:cSld>
  <p:clrMapOvr>
    <a:masterClrMapping/>
  </p:clrMapOvr>
  <p:transition spd="slow" advTm="5060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831" y="0"/>
            <a:ext cx="7548843" cy="6858000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8074855" y="5217747"/>
            <a:ext cx="3545059" cy="793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ar-KW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الاجهزة الذكية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1770" y="1467059"/>
            <a:ext cx="1788607" cy="592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66" y="1437143"/>
            <a:ext cx="1709611" cy="6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22055"/>
      </p:ext>
    </p:extLst>
  </p:cSld>
  <p:clrMapOvr>
    <a:masterClrMapping/>
  </p:clrMapOvr>
  <p:transition spd="slow" advTm="3998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892" y="-59924"/>
            <a:ext cx="12937784" cy="6977848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8161508" y="4862148"/>
            <a:ext cx="4030492" cy="793720"/>
          </a:xfrm>
          <a:prstGeom prst="rect">
            <a:avLst/>
          </a:prstGeom>
          <a:solidFill>
            <a:schemeClr val="tx1">
              <a:lumMod val="85000"/>
              <a:lumOff val="15000"/>
              <a:alpha val="9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ar-KW" sz="3000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دعم اللغة</a:t>
            </a:r>
            <a:endParaRPr lang="en-US" sz="3000" b="1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51897" y="847000"/>
            <a:ext cx="1503708" cy="511153"/>
            <a:chOff x="9870510" y="-13612"/>
            <a:chExt cx="2321490" cy="789140"/>
          </a:xfrm>
        </p:grpSpPr>
        <p:sp>
          <p:nvSpPr>
            <p:cNvPr id="5" name="Rectangle 4"/>
            <p:cNvSpPr/>
            <p:nvPr/>
          </p:nvSpPr>
          <p:spPr>
            <a:xfrm>
              <a:off x="9870510" y="-13612"/>
              <a:ext cx="2321490" cy="789140"/>
            </a:xfrm>
            <a:prstGeom prst="rect">
              <a:avLst/>
            </a:prstGeom>
            <a:solidFill>
              <a:srgbClr val="3444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030" y="0"/>
              <a:ext cx="2096022" cy="775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816191"/>
      </p:ext>
    </p:extLst>
  </p:cSld>
  <p:clrMapOvr>
    <a:masterClrMapping/>
  </p:clrMapOvr>
  <p:transition spd="slow" advTm="3815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565" y="2534339"/>
            <a:ext cx="4686868" cy="17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89218"/>
      </p:ext>
    </p:extLst>
  </p:cSld>
  <p:clrMapOvr>
    <a:masterClrMapping/>
  </p:clrMapOvr>
  <p:transition spd="slow" advTm="4781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4716" y="2936711"/>
            <a:ext cx="10408023" cy="923330"/>
          </a:xfrm>
          <a:prstGeom prst="rect">
            <a:avLst/>
          </a:prstGeom>
          <a:solidFill>
            <a:srgbClr val="29C7FF"/>
          </a:solidFill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KW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وتماشياً مع قرار مجلس الوزراء رقم </a:t>
            </a:r>
            <a:r>
              <a:rPr lang="en-US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 </a:t>
            </a:r>
            <a:r>
              <a:rPr lang="ar-KW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</a:rPr>
              <a:t>455 </a:t>
            </a:r>
            <a:r>
              <a:rPr lang="ar-KW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لسنة </a:t>
            </a:r>
            <a:r>
              <a:rPr lang="ar-KW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</a:rPr>
              <a:t>2016</a:t>
            </a:r>
            <a:r>
              <a:rPr lang="ar-KW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 في شأن إيقاف عملية التراسل الورقي وتعميم التراسل الإلكتروني على الجهات الحكومية، اعتبارا من بداية السنة المقبلة</a:t>
            </a:r>
            <a:r>
              <a:rPr lang="en-US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 </a:t>
            </a:r>
            <a:r>
              <a:rPr lang="ar-KW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ea typeface="GE SS Two Medium" panose="020A0503020102020204" pitchFamily="18" charset="-78"/>
                <a:cs typeface="Arial" panose="020B0604020202020204" pitchFamily="34" charset="0"/>
              </a:rPr>
              <a:t>2017 - 1</a:t>
            </a:r>
            <a:r>
              <a:rPr lang="ar-KW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 </a:t>
            </a:r>
            <a:endParaRPr lang="ar-KW" b="1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46" y="4488375"/>
            <a:ext cx="2807576" cy="10104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4716" y="1592796"/>
            <a:ext cx="10408023" cy="923330"/>
          </a:xfrm>
          <a:prstGeom prst="rect">
            <a:avLst/>
          </a:prstGeom>
          <a:solidFill>
            <a:srgbClr val="29C7FF"/>
          </a:solidFill>
        </p:spPr>
        <p:txBody>
          <a:bodyPr wrap="square">
            <a:spAutoFit/>
          </a:bodyPr>
          <a:lstStyle/>
          <a:p>
            <a:pPr algn="r" rtl="1"/>
            <a:endParaRPr lang="ar-KW" b="1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algn="ctr" rtl="1"/>
            <a:r>
              <a:rPr lang="ar-KW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توافقاً مع قانون </a:t>
            </a:r>
            <a:r>
              <a:rPr lang="ar-KW" b="1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دولة الكويت</a:t>
            </a:r>
            <a:r>
              <a:rPr lang="en-US" b="1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 </a:t>
            </a:r>
            <a:r>
              <a:rPr lang="ar-KW" b="1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رقم </a:t>
            </a:r>
            <a:r>
              <a:rPr lang="ar-KW" b="1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</a:rPr>
              <a:t>20 </a:t>
            </a:r>
            <a:r>
              <a:rPr lang="ar-KW" b="1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لسنة </a:t>
            </a:r>
            <a:r>
              <a:rPr lang="ar-KW" b="1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</a:rPr>
              <a:t>2014</a:t>
            </a:r>
            <a:r>
              <a:rPr lang="ar-KW" b="1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 فى شأن المعاملات الإلكترونية </a:t>
            </a:r>
            <a:r>
              <a:rPr lang="ar-KW" b="1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</a:rPr>
              <a:t>( 20 / 2014 )</a:t>
            </a:r>
            <a:r>
              <a:rPr lang="ar-KW" b="1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 </a:t>
            </a:r>
            <a:endParaRPr lang="ar-KW" b="1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algn="ct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79">
        <p:fade/>
      </p:transition>
    </mc:Choice>
    <mc:Fallback xmlns="">
      <p:transition spd="med" advTm="125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  <p:extLst mod="1">
    <p:ext uri="{E180D4A7-C9FB-4DFB-919C-405C955672EB}">
      <p14:showEvtLst xmlns:p14="http://schemas.microsoft.com/office/powerpoint/2010/main">
        <p14:playEvt time="0" objId="11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43601" y="2736929"/>
            <a:ext cx="5662294" cy="241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يعتبر النظام حلاً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فعالاً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لمشكلات العمل اليومي 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التخلص من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الوثائق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والرسائل الورقية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بالمؤسسات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الحكومية والخاصة </a:t>
            </a:r>
            <a:r>
              <a:rPr lang="ar-KW" sz="1700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مما يسهل العمل ويختصر الوقت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والجهد من خلال عملية </a:t>
            </a:r>
            <a:r>
              <a:rPr lang="ar-KW" sz="1700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معالجة ومتابعة البريد الوارد والصادر وأرشفته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إلكترونياً</a:t>
            </a:r>
            <a:r>
              <a:rPr lang="en-US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وإنشاء التقارير </a:t>
            </a:r>
            <a:r>
              <a:rPr lang="ar-KW" sz="1700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والتحليلات وغيرها من القراءات الهامة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والضرورية مع توثيق الوضع الحالى للمراسلة .</a:t>
            </a:r>
            <a:endParaRPr lang="en-US" sz="17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7" y="1190232"/>
            <a:ext cx="4680398" cy="498982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488740" y="3469991"/>
            <a:ext cx="2572521" cy="966911"/>
            <a:chOff x="2357531" y="3929988"/>
            <a:chExt cx="2219133" cy="834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778" y="3929988"/>
              <a:ext cx="834086" cy="83408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578" y="3929988"/>
              <a:ext cx="834086" cy="83408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7531" y="3929988"/>
              <a:ext cx="834086" cy="83408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18" y="1190232"/>
            <a:ext cx="2807576" cy="10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35133"/>
      </p:ext>
    </p:extLst>
  </p:cSld>
  <p:clrMapOvr>
    <a:masterClrMapping/>
  </p:clrMapOvr>
  <p:transition spd="slow" advTm="1630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7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3" y="1689429"/>
            <a:ext cx="5019524" cy="5635495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279142" y="1096686"/>
            <a:ext cx="6380444" cy="793720"/>
          </a:xfrm>
        </p:spPr>
        <p:txBody>
          <a:bodyPr>
            <a:normAutofit/>
          </a:bodyPr>
          <a:lstStyle/>
          <a:p>
            <a:pPr algn="r" rtl="1"/>
            <a:r>
              <a:rPr lang="ar-KW" sz="2500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الاهداف</a:t>
            </a:r>
            <a:endParaRPr lang="en-US" sz="2500" b="1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822576" y="2017538"/>
            <a:ext cx="5837011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التخلص من التراسل الورقي.</a:t>
            </a:r>
            <a:endParaRPr lang="ar-KW" sz="17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700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تعزيز عملية اتخاذ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القرار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للقياديين والإشرافيين.</a:t>
            </a:r>
            <a:endParaRPr lang="ar-KW" sz="17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700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زيادة الفعالية والإنتاجية .</a:t>
            </a:r>
            <a:endParaRPr lang="en-US" sz="17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السرعة في  إنجاز المعاملات من مراسلات و تكليفات .</a:t>
            </a:r>
            <a:endParaRPr lang="ar-KW" sz="17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تقليل </a:t>
            </a:r>
            <a:r>
              <a:rPr lang="ar-KW" sz="1700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الأخطاء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البشرية .</a:t>
            </a: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KW" sz="1700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متابعة أداء الموظفين بشكل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افضل </a:t>
            </a: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.</a:t>
            </a: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دعم رؤية التحول الى حكومة إلكترونية .</a:t>
            </a: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الاستفادة القصوى من البنية التحتية الحالية للحكومة.</a:t>
            </a:r>
            <a:endParaRPr lang="ar-KW" sz="17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7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6958977"/>
      </p:ext>
    </p:extLst>
  </p:cSld>
  <p:clrMapOvr>
    <a:masterClrMapping/>
  </p:clrMapOvr>
  <p:transition spd="slow" advTm="800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279142" y="768577"/>
            <a:ext cx="6380444" cy="793720"/>
          </a:xfrm>
        </p:spPr>
        <p:txBody>
          <a:bodyPr>
            <a:normAutofit/>
          </a:bodyPr>
          <a:lstStyle/>
          <a:p>
            <a:pPr algn="r" rtl="1"/>
            <a:r>
              <a:rPr lang="ar-KW" sz="2500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المميزات</a:t>
            </a:r>
            <a:endParaRPr lang="en-US" sz="2500" b="1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680742" y="1883389"/>
            <a:ext cx="6978845" cy="45307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التوافق الكامل مع إجراءات و سياسات العمل بالنظام الحكومي 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بيئة عمل واحدة لإنجاز جميع المهام الرسمية والخاصة  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تصميم ذكي يتسم بالمرونة وسهلولة الاستخدام 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متوافق للعمل على جميع الاجهزة و المتصفحات و انظمة التشغيل .  </a:t>
            </a: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إمكانية التوقيع الإلكتروني والرقمي.</a:t>
            </a: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التعامل مع جميع انواع الوثائق والملفات.</a:t>
            </a: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نظام متكامل سهل التركيب والتطبيق.</a:t>
            </a: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ar-KW" sz="17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تطبيق تدريجي للنظام من القيادات العليا الى المستويات التى تليها بما يضمن عمل النظام بالشكل الامثل.</a:t>
            </a: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r-KW" sz="17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7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23679" y="1272615"/>
            <a:ext cx="4457063" cy="5752271"/>
            <a:chOff x="259303" y="942629"/>
            <a:chExt cx="5248513" cy="6773713"/>
          </a:xfrm>
        </p:grpSpPr>
        <p:grpSp>
          <p:nvGrpSpPr>
            <p:cNvPr id="5" name="Group 4"/>
            <p:cNvGrpSpPr/>
            <p:nvPr/>
          </p:nvGrpSpPr>
          <p:grpSpPr>
            <a:xfrm>
              <a:off x="259303" y="1883389"/>
              <a:ext cx="5248513" cy="5832953"/>
              <a:chOff x="477671" y="1877565"/>
              <a:chExt cx="5253754" cy="583877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671" y="1877565"/>
                <a:ext cx="5253754" cy="583877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9969" y="4926841"/>
                <a:ext cx="1311850" cy="472120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371539" y="942629"/>
              <a:ext cx="4858944" cy="940760"/>
              <a:chOff x="371539" y="942629"/>
              <a:chExt cx="4858944" cy="94076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899208" y="995082"/>
                <a:ext cx="1331275" cy="888307"/>
                <a:chOff x="9168166" y="4977413"/>
                <a:chExt cx="2221008" cy="1972530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8166" y="4977413"/>
                  <a:ext cx="1972530" cy="1972530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20862" y="5060723"/>
                  <a:ext cx="668312" cy="756189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539" y="942629"/>
                <a:ext cx="1470037" cy="861023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9173" y="1138173"/>
                <a:ext cx="1592020" cy="599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7795807"/>
      </p:ext>
    </p:extLst>
  </p:cSld>
  <p:clrMapOvr>
    <a:masterClrMapping/>
  </p:clrMapOvr>
  <p:transition spd="slow" advTm="1111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279142" y="768577"/>
            <a:ext cx="6380444" cy="793720"/>
          </a:xfrm>
        </p:spPr>
        <p:txBody>
          <a:bodyPr>
            <a:normAutofit/>
          </a:bodyPr>
          <a:lstStyle/>
          <a:p>
            <a:pPr algn="r" rtl="1"/>
            <a:r>
              <a:rPr lang="ar-KW" sz="2500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وظائف النظام</a:t>
            </a:r>
            <a:endParaRPr lang="en-US" sz="2500" b="1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486400" y="1689429"/>
            <a:ext cx="6173187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عرض </a:t>
            </a: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إدارة المراسلات </a:t>
            </a: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الواردة والصادرة </a:t>
            </a: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والتكليفات.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التوجية الى جهات داخلية وخارجية.</a:t>
            </a: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 </a:t>
            </a:r>
            <a:endParaRPr lang="ar-KW" sz="16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إمكانية إدارة محفوظات الاصدار ( نسخ الوثيقة )</a:t>
            </a:r>
            <a:endParaRPr lang="ar-KW" sz="16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مشاركة المراسلات </a:t>
            </a: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والوثائق بين افراد الفريق الواحد </a:t>
            </a: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ارسال نسخة بالبريد الاكتروني 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التصديق والتوقيع إلكترونيا 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متابعة الاجراءات </a:t>
            </a: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التى تمت على المراسلات 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6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توثيق وعرض التحديثات والتعديلات التي تمت على المراسلة وتحديد التاريخ وتمت من قبل من 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ar-KW" sz="16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ar-KW" sz="16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ar-KW" sz="16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3" y="2641027"/>
            <a:ext cx="5195032" cy="3786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5" y="4034117"/>
            <a:ext cx="679583" cy="679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19" y="4034117"/>
            <a:ext cx="679583" cy="6795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0" y="1200878"/>
            <a:ext cx="1278837" cy="12788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90" y="2766225"/>
            <a:ext cx="758260" cy="7582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50" y="1384667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72825"/>
      </p:ext>
    </p:extLst>
  </p:cSld>
  <p:clrMapOvr>
    <a:masterClrMapping/>
  </p:clrMapOvr>
  <p:transition spd="slow" advTm="16675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279142" y="768577"/>
            <a:ext cx="6380444" cy="793720"/>
          </a:xfrm>
        </p:spPr>
        <p:txBody>
          <a:bodyPr>
            <a:normAutofit/>
          </a:bodyPr>
          <a:lstStyle/>
          <a:p>
            <a:pPr algn="r" rtl="1"/>
            <a:r>
              <a:rPr lang="ar-KW" sz="2500" b="1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تابع وظائف النظام</a:t>
            </a:r>
            <a:endParaRPr lang="en-US" sz="2500" b="1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644639" y="1689429"/>
            <a:ext cx="5014947" cy="45307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5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متابعة المراسلة 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5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إضافة تعليق على المراسلة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5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عمل إجراء  على المراسلة 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5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أرشفة المراسلات 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5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البحث السريع والمتقدم 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تحديد وإدارة مجموعات </a:t>
            </a:r>
            <a:r>
              <a:rPr lang="ar-KW" sz="1400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العمل </a:t>
            </a: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مطالعة وتعديل الوثائق من خلال النظام بدون الحاجة لبرامج إضافية 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إمكانية عمل تنبيهات مختلفة عن طريق البريد الألكتروني أو الرسائل النصية أو من خلال البرنامج.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ar-KW" sz="15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ar-KW" sz="15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274320" y="1689429"/>
            <a:ext cx="5959827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400" dirty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إمكانية تكوين و مطالعة أنواع عدة من التقارير تتيح إدارة أفضل </a:t>
            </a: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للعمل</a:t>
            </a:r>
            <a:endParaRPr lang="en-US" sz="14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إمكانية تكوين و مطالعة أنواع عدة من التقارير تتيح إدارة أفضل للعمل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دعم وظيفة الإنابة بالشكل الحكومي القانوني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دعم التكامل مع نظام المراسلات الحكومي الرسمي </a:t>
            </a: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</a:rPr>
              <a:t>(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ea typeface="GE SS Two Medium" panose="020A0503020102020204" pitchFamily="18" charset="-78"/>
                <a:cs typeface="Arial" panose="020B0604020202020204" pitchFamily="34" charset="0"/>
              </a:rPr>
              <a:t>G2G</a:t>
            </a: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</a:rPr>
              <a:t>)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دعم المسح الضوئي للوثائق المطبوعة من خلال أي نوع من الماسحات الضوئية الموجودة حاليا</a:t>
            </a: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KW" sz="1400" dirty="0" smtClean="0">
                <a:solidFill>
                  <a:schemeClr val="bg1"/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إنشاء و متابعة تكاليف العمل الرسمية</a:t>
            </a:r>
            <a:endParaRPr lang="ar-KW" sz="14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ar-KW" sz="15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ar-KW" sz="1500" dirty="0" smtClean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  <a:p>
            <a:pPr marL="342900" indent="-342900" algn="r" rt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500" dirty="0">
              <a:solidFill>
                <a:schemeClr val="bg1"/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55917924"/>
      </p:ext>
    </p:extLst>
  </p:cSld>
  <p:clrMapOvr>
    <a:masterClrMapping/>
  </p:clrMapOvr>
  <p:transition spd="slow" advTm="16675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ubtitle 2"/>
          <p:cNvSpPr txBox="1">
            <a:spLocks/>
          </p:cNvSpPr>
          <p:nvPr/>
        </p:nvSpPr>
        <p:spPr>
          <a:xfrm>
            <a:off x="3213394" y="6038604"/>
            <a:ext cx="6380444" cy="596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ar-KW" sz="3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المكونات</a:t>
            </a:r>
            <a:endParaRPr lang="en-US" sz="3500" b="1" dirty="0">
              <a:solidFill>
                <a:schemeClr val="tx1">
                  <a:lumMod val="65000"/>
                  <a:lumOff val="35000"/>
                </a:schemeClr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59953" y="386461"/>
            <a:ext cx="10175769" cy="5489337"/>
            <a:chOff x="1059953" y="386461"/>
            <a:chExt cx="10175769" cy="5489337"/>
          </a:xfrm>
        </p:grpSpPr>
        <p:grpSp>
          <p:nvGrpSpPr>
            <p:cNvPr id="4" name="Group 3"/>
            <p:cNvGrpSpPr/>
            <p:nvPr/>
          </p:nvGrpSpPr>
          <p:grpSpPr>
            <a:xfrm>
              <a:off x="1059953" y="386461"/>
              <a:ext cx="10175769" cy="5489337"/>
              <a:chOff x="854144" y="273093"/>
              <a:chExt cx="10175769" cy="548933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54144" y="273093"/>
                <a:ext cx="10175769" cy="4977966"/>
                <a:chOff x="854144" y="827729"/>
                <a:chExt cx="10175769" cy="4977966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3285" y="1267399"/>
                  <a:ext cx="6754768" cy="4538296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2621" y="3985401"/>
                  <a:ext cx="1067414" cy="1146762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16986" y="2336447"/>
                  <a:ext cx="609524" cy="609524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32912" y="4277789"/>
                  <a:ext cx="609524" cy="609524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4320" y="1492031"/>
                  <a:ext cx="812698" cy="812698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9583474" y="4468225"/>
                  <a:ext cx="1223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ar-KW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E SS Two Bold" panose="020A0503020102020204" pitchFamily="18" charset="-78"/>
                      <a:ea typeface="GE SS Two Bold" panose="020A0503020102020204" pitchFamily="18" charset="-78"/>
                      <a:cs typeface="GE SS Two Bold" panose="020A0503020102020204" pitchFamily="18" charset="-78"/>
                    </a:rPr>
                    <a:t>المراسلات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 SS Two Bold" panose="020A0503020102020204" pitchFamily="18" charset="-78"/>
                    <a:ea typeface="GE SS Two Bold" panose="020A0503020102020204" pitchFamily="18" charset="-78"/>
                    <a:cs typeface="GE SS Two Bold" panose="020A0503020102020204" pitchFamily="18" charset="-78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5545171" y="827729"/>
                  <a:ext cx="12394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ar-KW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E SS Two Bold" panose="020A0503020102020204" pitchFamily="18" charset="-78"/>
                      <a:ea typeface="GE SS Two Bold" panose="020A0503020102020204" pitchFamily="18" charset="-78"/>
                      <a:cs typeface="GE SS Two Bold" panose="020A0503020102020204" pitchFamily="18" charset="-78"/>
                    </a:rPr>
                    <a:t>التكليفات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 SS Two Bold" panose="020A0503020102020204" pitchFamily="18" charset="-78"/>
                    <a:ea typeface="GE SS Two Bold" panose="020A0503020102020204" pitchFamily="18" charset="-78"/>
                    <a:cs typeface="GE SS Two Bold" panose="020A0503020102020204" pitchFamily="18" charset="-78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2346296" y="2518637"/>
                  <a:ext cx="12009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ar-KW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E SS Two Bold" panose="020A0503020102020204" pitchFamily="18" charset="-78"/>
                      <a:ea typeface="GE SS Two Bold" panose="020A0503020102020204" pitchFamily="18" charset="-78"/>
                      <a:cs typeface="GE SS Two Bold" panose="020A0503020102020204" pitchFamily="18" charset="-78"/>
                    </a:rPr>
                    <a:t>التنبيهات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 SS Two Bold" panose="020A0503020102020204" pitchFamily="18" charset="-78"/>
                    <a:ea typeface="GE SS Two Bold" panose="020A0503020102020204" pitchFamily="18" charset="-78"/>
                    <a:cs typeface="GE SS Two Bold" panose="020A0503020102020204" pitchFamily="18" charset="-78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854144" y="4469093"/>
                  <a:ext cx="19207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ar-KW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E SS Two Bold" panose="020A0503020102020204" pitchFamily="18" charset="-78"/>
                      <a:ea typeface="GE SS Two Bold" panose="020A0503020102020204" pitchFamily="18" charset="-78"/>
                      <a:cs typeface="GE SS Two Bold" panose="020A0503020102020204" pitchFamily="18" charset="-78"/>
                    </a:rPr>
                    <a:t>لوحة المعلومات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 SS Two Bold" panose="020A0503020102020204" pitchFamily="18" charset="-78"/>
                    <a:ea typeface="GE SS Two Bold" panose="020A0503020102020204" pitchFamily="18" charset="-78"/>
                    <a:cs typeface="GE SS Two Bold" panose="020A0503020102020204" pitchFamily="18" charset="-78"/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8937674" y="2435680"/>
                  <a:ext cx="20922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ar-KW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E SS Two Bold" panose="020A0503020102020204" pitchFamily="18" charset="-78"/>
                      <a:ea typeface="GE SS Two Bold" panose="020A0503020102020204" pitchFamily="18" charset="-78"/>
                      <a:cs typeface="GE SS Two Bold" panose="020A0503020102020204" pitchFamily="18" charset="-78"/>
                    </a:rPr>
                    <a:t>التوقيع الإلكتروني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E SS Two Bold" panose="020A0503020102020204" pitchFamily="18" charset="-78"/>
                    <a:ea typeface="GE SS Two Bold" panose="020A0503020102020204" pitchFamily="18" charset="-78"/>
                    <a:cs typeface="GE SS Two Bold" panose="020A0503020102020204" pitchFamily="18" charset="-78"/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4565" y="2398541"/>
                  <a:ext cx="609524" cy="609524"/>
                </a:xfrm>
                <a:prstGeom prst="rect">
                  <a:avLst/>
                </a:prstGeom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5723158" y="5149375"/>
                  <a:ext cx="99257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ar-KW" sz="1400" dirty="0">
                      <a:solidFill>
                        <a:srgbClr val="0AA59B"/>
                      </a:solidFill>
                      <a:latin typeface="GE SS Two Bold" panose="020A0503020102020204" pitchFamily="18" charset="-78"/>
                      <a:ea typeface="GE SS Two Bold" panose="020A0503020102020204" pitchFamily="18" charset="-78"/>
                      <a:cs typeface="GE SS Two Bold" panose="020A0503020102020204" pitchFamily="18" charset="-78"/>
                    </a:rPr>
                    <a:t>المراسلات</a:t>
                  </a:r>
                  <a:endParaRPr lang="en-US" sz="1400" dirty="0">
                    <a:solidFill>
                      <a:srgbClr val="0AA59B"/>
                    </a:solidFill>
                    <a:latin typeface="GE SS Two Bold" panose="020A0503020102020204" pitchFamily="18" charset="-78"/>
                    <a:ea typeface="GE SS Two Bold" panose="020A0503020102020204" pitchFamily="18" charset="-78"/>
                    <a:cs typeface="GE SS Two Bold" panose="020A0503020102020204" pitchFamily="18" charset="-78"/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4696818" y="2803411"/>
                <a:ext cx="2959019" cy="2959019"/>
                <a:chOff x="4637997" y="2758753"/>
                <a:chExt cx="3072420" cy="3072420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7997" y="2758753"/>
                  <a:ext cx="3072420" cy="3072420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50" t="663" r="1332" b="1619"/>
                <a:stretch/>
              </p:blipFill>
              <p:spPr>
                <a:xfrm>
                  <a:off x="4772025" y="3324145"/>
                  <a:ext cx="2767261" cy="1552655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4222" y="1593582"/>
                <a:ext cx="1110168" cy="1110168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4196" y="788660"/>
                <a:ext cx="1110168" cy="111016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0086" y="3543171"/>
                <a:ext cx="1110168" cy="111016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0111" y="1593582"/>
                <a:ext cx="1110168" cy="111016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0972" y="3532722"/>
                <a:ext cx="1110168" cy="1110168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5053224" y="3450545"/>
              <a:ext cx="2665123" cy="14953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461" y="3735670"/>
              <a:ext cx="2645615" cy="101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7987224"/>
      </p:ext>
    </p:extLst>
  </p:cSld>
  <p:clrMapOvr>
    <a:masterClrMapping/>
  </p:clrMapOvr>
  <p:transition spd="slow" advTm="676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2870050" y="4092070"/>
            <a:ext cx="6380444" cy="793720"/>
          </a:xfrm>
        </p:spPr>
        <p:txBody>
          <a:bodyPr>
            <a:noAutofit/>
          </a:bodyPr>
          <a:lstStyle/>
          <a:p>
            <a:pPr rtl="1"/>
            <a:r>
              <a:rPr lang="ar-KW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 SS Two Medium" panose="020A0503020102020204" pitchFamily="18" charset="-78"/>
                <a:ea typeface="GE SS Two Medium" panose="020A0503020102020204" pitchFamily="18" charset="-78"/>
                <a:cs typeface="GE SS Two Medium" panose="020A0503020102020204" pitchFamily="18" charset="-78"/>
              </a:rPr>
              <a:t>شاشات عرض النظام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GE SS Two Medium" panose="020A0503020102020204" pitchFamily="18" charset="-78"/>
              <a:ea typeface="GE SS Two Medium" panose="020A0503020102020204" pitchFamily="18" charset="-78"/>
              <a:cs typeface="GE SS Two Medium" panose="020A0503020102020204" pitchFamily="18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05" y="2078552"/>
            <a:ext cx="4260789" cy="16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36526"/>
      </p:ext>
    </p:extLst>
  </p:cSld>
  <p:clrMapOvr>
    <a:masterClrMapping/>
  </p:clrMapOvr>
  <p:transition spd="slow" advTm="63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1906</TotalTime>
  <Words>403</Words>
  <Application>Microsoft Office PowerPoint</Application>
  <PresentationFormat>Widescreen</PresentationFormat>
  <Paragraphs>60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GE SS Two Bold</vt:lpstr>
      <vt:lpstr>Calibri Light</vt:lpstr>
      <vt:lpstr>GE SS Two Medium</vt:lpstr>
      <vt:lpstr>Calibri</vt:lpstr>
      <vt:lpstr>Wingdings</vt:lpstr>
      <vt:lpstr>Arial</vt:lpstr>
      <vt:lpstr>Office Theme</vt:lpstr>
      <vt:lpstr>Adobe Photoshop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Wael M. Rizk</dc:creator>
  <cp:lastModifiedBy>Wael M. Rizk</cp:lastModifiedBy>
  <cp:revision>193</cp:revision>
  <dcterms:created xsi:type="dcterms:W3CDTF">2016-10-08T17:45:20Z</dcterms:created>
  <dcterms:modified xsi:type="dcterms:W3CDTF">2016-10-10T09:01:22Z</dcterms:modified>
</cp:coreProperties>
</file>